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644" r:id="rId2"/>
    <p:sldId id="397" r:id="rId3"/>
    <p:sldId id="285" r:id="rId4"/>
    <p:sldId id="646" r:id="rId5"/>
    <p:sldId id="287" r:id="rId6"/>
    <p:sldId id="647" r:id="rId7"/>
    <p:sldId id="648" r:id="rId8"/>
    <p:sldId id="650" r:id="rId9"/>
    <p:sldId id="649" r:id="rId10"/>
    <p:sldId id="645" r:id="rId11"/>
    <p:sldId id="30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455A3-C95C-4B35-9C5A-529D7C44D4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8B9C7-796C-4E6E-8B15-2C990D787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378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796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1CC9A-8C4F-4039-A842-C73855CF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3DC07B-11A1-4681-BF08-D0A0CFB65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AA6C0E-2F35-40C5-95A8-1446F5FE1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EBD6D-BFAE-4FA8-8518-EE74D726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B7ED17-619B-4239-990D-0E399A97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21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DE607-AD00-4DE5-A57E-714D90D2F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28FBA7-A400-4267-9228-95709E389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CA0F38-156A-4870-9428-A1BE23E86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D9039-3BCC-49AB-894E-4ABDD6684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0E4D4D-0502-4E61-B8E7-0D1536BB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65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1AFC7C8-92BC-4F0A-9685-C4299A0D7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870317-18C5-4D0D-90FA-53E491502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FF9C05-AB0F-4DC9-B538-91943049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1403FD-C5E0-47E0-998B-BA3C22CB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F3E43-4997-4C53-AF61-4F0096C1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09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192087" y="190500"/>
            <a:ext cx="4038600" cy="4038600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lnTo>
                  <a:pt x="4038600" y="2019300"/>
                </a:lnTo>
                <a:lnTo>
                  <a:pt x="2019300" y="4038600"/>
                </a:lnTo>
                <a:lnTo>
                  <a:pt x="0" y="2019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130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99796-BAD6-41A9-827E-7052C0E1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23A813-BD14-4778-A281-883ACA797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CFFDFD-DCD8-4455-8AFB-2E9897023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6CA6A-4DEF-4E78-92C8-93C8466A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D48250-1868-4DD4-9059-A62A9358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07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2A587-823F-4D0B-A92C-92283916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DDC02-2BEF-4AC0-9FBE-11747FB0C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8FB6F7-E1F7-4AF4-A596-67FD2C0D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EA7C45-E659-4CA9-8EEB-A3F408B08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F64259-EB9F-40A4-9C9B-927A192B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652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DE747-52AD-47B2-B5D6-BF84DAAF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099536-23B9-49A3-9830-ECDAAE05C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E57484-15C0-48C4-B568-F464C7084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7F1912-E0E7-4953-8081-1283FBBDA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62DA1E-3EEF-4CD1-A9EA-3050A9BB3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03FEE2-D738-40CB-BFF8-C7D9313A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22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A75D6-05FE-4858-A4B6-7792EB07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C10233-63B5-4932-8E68-80634F7BD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BCA73F-4D0E-4B41-94AC-0D7ACE4DC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935F4D-DE1E-4953-81CC-CAA82ECED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B42B7D-2915-4DE7-9F9B-F29D1A960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E951DA-5D0C-4F2F-A135-6C1DE6DD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470228-48BE-4405-8B1C-01625D0BF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8D2EEA-A0B2-4196-9F5C-F450DB3C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916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B9324-E432-4215-B288-7E0801A03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D40121-1F19-4709-B3F9-CCB74E5C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C92DFD-4AE3-4740-9140-A0F6E368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5016DB-DD61-432E-B1A4-2F0F7DFA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85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BF80B9-1184-49DA-8749-EFB495F3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C21D17F-97EB-4EBB-AF94-A69293D3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CAD5F2-3078-486B-92C8-71ADE6B0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36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9D396-3847-401E-9F34-DA2F2D372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7D7D3-6377-431B-BD6B-E1829F0C0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90B679-2AC7-4342-B13F-95CAA1FC6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F1FA0D-0FAD-4D7A-B119-A523DE291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E98A16-7D7B-41C1-903E-E2C0C525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7D68AC-EF54-4FB4-85D8-7182F361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64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BCC82-E28C-4D96-917D-03CA33451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E5BBD8-216F-4C26-9738-2A5EB8465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61ECA7-B13E-4438-B10C-AAD9A8ACC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B0636-17FA-430F-B6E0-5EFE65207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B3AB91-0E60-4376-B260-8A81E52A2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744BC6-8870-4634-89AE-C94E7484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22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FF49910-C29E-4CCA-AC61-132CE7ED4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40D244-842B-4415-B03C-9CC0F4F80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F4FA88-0079-47A8-8815-25836623A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71B03-3B56-42EB-821C-1D0FC7DA27B4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8D9EF1-EBD9-4FE6-861C-F32627AC2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7F651E-44D9-42AC-BE48-DBC5891C0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20E77-1CEB-4011-9EC3-4ECF1E4D1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81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25">
            <a:extLst>
              <a:ext uri="{FF2B5EF4-FFF2-40B4-BE49-F238E27FC236}">
                <a16:creationId xmlns:a16="http://schemas.microsoft.com/office/drawing/2014/main" id="{133F1A63-30D7-410D-8461-E251DDDB0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74"/>
            <a:ext cx="12192000" cy="6857999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9005DA3-5465-4D16-84DB-FBA504710B0F}"/>
              </a:ext>
            </a:extLst>
          </p:cNvPr>
          <p:cNvSpPr/>
          <p:nvPr/>
        </p:nvSpPr>
        <p:spPr>
          <a:xfrm>
            <a:off x="0" y="2156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56E4601-D34C-449C-8236-D397CA2C4E60}"/>
              </a:ext>
            </a:extLst>
          </p:cNvPr>
          <p:cNvSpPr/>
          <p:nvPr/>
        </p:nvSpPr>
        <p:spPr>
          <a:xfrm>
            <a:off x="7500040" y="2"/>
            <a:ext cx="1139200" cy="841828"/>
          </a:xfrm>
          <a:custGeom>
            <a:avLst/>
            <a:gdLst>
              <a:gd name="connsiteX0" fmla="*/ 620058 w 1747266"/>
              <a:gd name="connsiteY0" fmla="*/ 0 h 1291167"/>
              <a:gd name="connsiteX1" fmla="*/ 1747266 w 1747266"/>
              <a:gd name="connsiteY1" fmla="*/ 0 h 1291167"/>
              <a:gd name="connsiteX2" fmla="*/ 1127209 w 1747266"/>
              <a:gd name="connsiteY2" fmla="*/ 1291167 h 1291167"/>
              <a:gd name="connsiteX3" fmla="*/ 0 w 1747266"/>
              <a:gd name="connsiteY3" fmla="*/ 1291167 h 129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7266" h="1291167">
                <a:moveTo>
                  <a:pt x="620058" y="0"/>
                </a:moveTo>
                <a:lnTo>
                  <a:pt x="1747266" y="0"/>
                </a:lnTo>
                <a:lnTo>
                  <a:pt x="1127209" y="1291167"/>
                </a:lnTo>
                <a:lnTo>
                  <a:pt x="0" y="12911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D43EE9E-0DBB-4F63-9945-FB414FE431E5}"/>
              </a:ext>
            </a:extLst>
          </p:cNvPr>
          <p:cNvSpPr/>
          <p:nvPr/>
        </p:nvSpPr>
        <p:spPr>
          <a:xfrm>
            <a:off x="4569329" y="0"/>
            <a:ext cx="7622670" cy="6871433"/>
          </a:xfrm>
          <a:custGeom>
            <a:avLst/>
            <a:gdLst>
              <a:gd name="connsiteX0" fmla="*/ 5839654 w 7622670"/>
              <a:gd name="connsiteY0" fmla="*/ 4741892 h 6871433"/>
              <a:gd name="connsiteX1" fmla="*/ 7268708 w 7622670"/>
              <a:gd name="connsiteY1" fmla="*/ 4741892 h 6871433"/>
              <a:gd name="connsiteX2" fmla="*/ 6246039 w 7622670"/>
              <a:gd name="connsiteY2" fmla="*/ 6871432 h 6871433"/>
              <a:gd name="connsiteX3" fmla="*/ 4816985 w 7622670"/>
              <a:gd name="connsiteY3" fmla="*/ 6871432 h 6871433"/>
              <a:gd name="connsiteX4" fmla="*/ 7622670 w 7622670"/>
              <a:gd name="connsiteY4" fmla="*/ 4367050 h 6871433"/>
              <a:gd name="connsiteX5" fmla="*/ 7622670 w 7622670"/>
              <a:gd name="connsiteY5" fmla="*/ 5798487 h 6871433"/>
              <a:gd name="connsiteX6" fmla="*/ 7107409 w 7622670"/>
              <a:gd name="connsiteY6" fmla="*/ 6871433 h 6871433"/>
              <a:gd name="connsiteX7" fmla="*/ 6419990 w 7622670"/>
              <a:gd name="connsiteY7" fmla="*/ 6871433 h 6871433"/>
              <a:gd name="connsiteX8" fmla="*/ 1819815 w 7622670"/>
              <a:gd name="connsiteY8" fmla="*/ 3081966 h 6871433"/>
              <a:gd name="connsiteX9" fmla="*/ 2589145 w 7622670"/>
              <a:gd name="connsiteY9" fmla="*/ 3081966 h 6871433"/>
              <a:gd name="connsiteX10" fmla="*/ 769330 w 7622670"/>
              <a:gd name="connsiteY10" fmla="*/ 6871432 h 6871433"/>
              <a:gd name="connsiteX11" fmla="*/ 0 w 7622670"/>
              <a:gd name="connsiteY11" fmla="*/ 6871432 h 6871433"/>
              <a:gd name="connsiteX12" fmla="*/ 7622670 w 7622670"/>
              <a:gd name="connsiteY12" fmla="*/ 1135698 h 6871433"/>
              <a:gd name="connsiteX13" fmla="*/ 7622670 w 7622670"/>
              <a:gd name="connsiteY13" fmla="*/ 2694867 h 6871433"/>
              <a:gd name="connsiteX14" fmla="*/ 7358581 w 7622670"/>
              <a:gd name="connsiteY14" fmla="*/ 3244789 h 6871433"/>
              <a:gd name="connsiteX15" fmla="*/ 6609821 w 7622670"/>
              <a:gd name="connsiteY15" fmla="*/ 3244789 h 6871433"/>
              <a:gd name="connsiteX16" fmla="*/ 4267107 w 7622670"/>
              <a:gd name="connsiteY16" fmla="*/ 0 h 6871433"/>
              <a:gd name="connsiteX17" fmla="*/ 7622670 w 7622670"/>
              <a:gd name="connsiteY17" fmla="*/ 0 h 6871433"/>
              <a:gd name="connsiteX18" fmla="*/ 7622670 w 7622670"/>
              <a:gd name="connsiteY18" fmla="*/ 566959 h 6871433"/>
              <a:gd name="connsiteX19" fmla="*/ 5154504 w 7622670"/>
              <a:gd name="connsiteY19" fmla="*/ 5706508 h 6871433"/>
              <a:gd name="connsiteX20" fmla="*/ 1526670 w 7622670"/>
              <a:gd name="connsiteY20" fmla="*/ 5706508 h 687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22670" h="6871433">
                <a:moveTo>
                  <a:pt x="5839654" y="4741892"/>
                </a:moveTo>
                <a:lnTo>
                  <a:pt x="7268708" y="4741892"/>
                </a:lnTo>
                <a:lnTo>
                  <a:pt x="6246039" y="6871432"/>
                </a:lnTo>
                <a:lnTo>
                  <a:pt x="4816985" y="6871432"/>
                </a:lnTo>
                <a:close/>
                <a:moveTo>
                  <a:pt x="7622670" y="4367050"/>
                </a:moveTo>
                <a:lnTo>
                  <a:pt x="7622670" y="5798487"/>
                </a:lnTo>
                <a:lnTo>
                  <a:pt x="7107409" y="6871433"/>
                </a:lnTo>
                <a:lnTo>
                  <a:pt x="6419990" y="6871433"/>
                </a:lnTo>
                <a:close/>
                <a:moveTo>
                  <a:pt x="1819815" y="3081966"/>
                </a:moveTo>
                <a:lnTo>
                  <a:pt x="2589145" y="3081966"/>
                </a:lnTo>
                <a:lnTo>
                  <a:pt x="769330" y="6871432"/>
                </a:lnTo>
                <a:lnTo>
                  <a:pt x="0" y="6871432"/>
                </a:lnTo>
                <a:close/>
                <a:moveTo>
                  <a:pt x="7622670" y="1135698"/>
                </a:moveTo>
                <a:lnTo>
                  <a:pt x="7622670" y="2694867"/>
                </a:lnTo>
                <a:lnTo>
                  <a:pt x="7358581" y="3244789"/>
                </a:lnTo>
                <a:lnTo>
                  <a:pt x="6609821" y="3244789"/>
                </a:lnTo>
                <a:close/>
                <a:moveTo>
                  <a:pt x="4267107" y="0"/>
                </a:moveTo>
                <a:lnTo>
                  <a:pt x="7622670" y="0"/>
                </a:lnTo>
                <a:lnTo>
                  <a:pt x="7622670" y="566959"/>
                </a:lnTo>
                <a:lnTo>
                  <a:pt x="5154504" y="5706508"/>
                </a:lnTo>
                <a:lnTo>
                  <a:pt x="1526670" y="570650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98AD63F6-C5B5-4912-9437-E180D3F412CB}"/>
              </a:ext>
            </a:extLst>
          </p:cNvPr>
          <p:cNvSpPr/>
          <p:nvPr/>
        </p:nvSpPr>
        <p:spPr>
          <a:xfrm>
            <a:off x="8236529" y="1816757"/>
            <a:ext cx="2536002" cy="5054675"/>
          </a:xfrm>
          <a:custGeom>
            <a:avLst/>
            <a:gdLst>
              <a:gd name="connsiteX0" fmla="*/ 2427406 w 2536002"/>
              <a:gd name="connsiteY0" fmla="*/ 0 h 5054675"/>
              <a:gd name="connsiteX1" fmla="*/ 2536002 w 2536002"/>
              <a:gd name="connsiteY1" fmla="*/ 0 h 5054675"/>
              <a:gd name="connsiteX2" fmla="*/ 108596 w 2536002"/>
              <a:gd name="connsiteY2" fmla="*/ 5054675 h 5054675"/>
              <a:gd name="connsiteX3" fmla="*/ 0 w 2536002"/>
              <a:gd name="connsiteY3" fmla="*/ 5054675 h 505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6002" h="5054675">
                <a:moveTo>
                  <a:pt x="2427406" y="0"/>
                </a:moveTo>
                <a:lnTo>
                  <a:pt x="2536002" y="0"/>
                </a:lnTo>
                <a:lnTo>
                  <a:pt x="108596" y="5054675"/>
                </a:lnTo>
                <a:lnTo>
                  <a:pt x="0" y="50546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29EFD1F-6B20-474A-9F5C-F971D108036B}"/>
              </a:ext>
            </a:extLst>
          </p:cNvPr>
          <p:cNvSpPr/>
          <p:nvPr/>
        </p:nvSpPr>
        <p:spPr>
          <a:xfrm>
            <a:off x="10696204" y="1"/>
            <a:ext cx="934832" cy="1469723"/>
          </a:xfrm>
          <a:custGeom>
            <a:avLst/>
            <a:gdLst>
              <a:gd name="connsiteX0" fmla="*/ 705805 w 934832"/>
              <a:gd name="connsiteY0" fmla="*/ 0 h 1469723"/>
              <a:gd name="connsiteX1" fmla="*/ 934832 w 934832"/>
              <a:gd name="connsiteY1" fmla="*/ 0 h 1469723"/>
              <a:gd name="connsiteX2" fmla="*/ 229027 w 934832"/>
              <a:gd name="connsiteY2" fmla="*/ 1469723 h 1469723"/>
              <a:gd name="connsiteX3" fmla="*/ 0 w 934832"/>
              <a:gd name="connsiteY3" fmla="*/ 1469723 h 146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4832" h="1469723">
                <a:moveTo>
                  <a:pt x="705805" y="0"/>
                </a:moveTo>
                <a:lnTo>
                  <a:pt x="934832" y="0"/>
                </a:lnTo>
                <a:lnTo>
                  <a:pt x="229027" y="1469723"/>
                </a:lnTo>
                <a:lnTo>
                  <a:pt x="0" y="14697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E762B8B-1F52-4505-B868-75237D0F97BA}"/>
              </a:ext>
            </a:extLst>
          </p:cNvPr>
          <p:cNvGrpSpPr/>
          <p:nvPr/>
        </p:nvGrpSpPr>
        <p:grpSpPr>
          <a:xfrm>
            <a:off x="1135562" y="4876298"/>
            <a:ext cx="4286829" cy="1446586"/>
            <a:chOff x="732477" y="4828167"/>
            <a:chExt cx="1915886" cy="39753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9762C80-CD0C-46AE-BEDA-FD2918A21D79}"/>
                </a:ext>
              </a:extLst>
            </p:cNvPr>
            <p:cNvSpPr/>
            <p:nvPr/>
          </p:nvSpPr>
          <p:spPr>
            <a:xfrm>
              <a:off x="732477" y="4828167"/>
              <a:ext cx="1915886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2855D0-25E9-42FB-9FF2-AE0C0950A43B}"/>
                </a:ext>
              </a:extLst>
            </p:cNvPr>
            <p:cNvSpPr txBox="1"/>
            <p:nvPr/>
          </p:nvSpPr>
          <p:spPr>
            <a:xfrm>
              <a:off x="917560" y="4935333"/>
              <a:ext cx="1730803" cy="2662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+mn-ea"/>
                </a:rPr>
                <a:t>组员：陈鹏彬，张维正</a:t>
              </a:r>
              <a:endParaRPr lang="en-US" altLang="zh-CN" sz="20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E3FE94B-AC2F-49BF-87AE-8BB11E007245}"/>
              </a:ext>
            </a:extLst>
          </p:cNvPr>
          <p:cNvGrpSpPr/>
          <p:nvPr/>
        </p:nvGrpSpPr>
        <p:grpSpPr>
          <a:xfrm>
            <a:off x="769257" y="1"/>
            <a:ext cx="1915886" cy="841828"/>
            <a:chOff x="769257" y="1"/>
            <a:chExt cx="1915886" cy="84182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462D34D-1F4E-48AF-8939-B2398806BBDC}"/>
                </a:ext>
              </a:extLst>
            </p:cNvPr>
            <p:cNvSpPr/>
            <p:nvPr/>
          </p:nvSpPr>
          <p:spPr>
            <a:xfrm>
              <a:off x="769257" y="1"/>
              <a:ext cx="1915886" cy="2032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5A1D91C-5F5C-4646-A2AE-42FF2A8EE926}"/>
                </a:ext>
              </a:extLst>
            </p:cNvPr>
            <p:cNvSpPr/>
            <p:nvPr/>
          </p:nvSpPr>
          <p:spPr>
            <a:xfrm>
              <a:off x="769257" y="203201"/>
              <a:ext cx="1915886" cy="63862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723107A-FDBF-4131-A01B-03F60D201ABB}"/>
                </a:ext>
              </a:extLst>
            </p:cNvPr>
            <p:cNvSpPr txBox="1"/>
            <p:nvPr/>
          </p:nvSpPr>
          <p:spPr>
            <a:xfrm>
              <a:off x="1643117" y="255046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9" name="主标题">
            <a:extLst>
              <a:ext uri="{FF2B5EF4-FFF2-40B4-BE49-F238E27FC236}">
                <a16:creationId xmlns:a16="http://schemas.microsoft.com/office/drawing/2014/main" id="{828B2D1A-6F56-4D05-86E6-CCCA29AC8769}"/>
              </a:ext>
            </a:extLst>
          </p:cNvPr>
          <p:cNvSpPr txBox="1"/>
          <p:nvPr/>
        </p:nvSpPr>
        <p:spPr>
          <a:xfrm>
            <a:off x="1008485" y="1469724"/>
            <a:ext cx="68792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DIP</a:t>
            </a:r>
            <a:r>
              <a: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大作业报告</a:t>
            </a:r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——Tracking</a:t>
            </a:r>
            <a:endParaRPr lang="zh-CN" altLang="en-US" sz="6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主标题英文">
            <a:extLst>
              <a:ext uri="{FF2B5EF4-FFF2-40B4-BE49-F238E27FC236}">
                <a16:creationId xmlns:a16="http://schemas.microsoft.com/office/drawing/2014/main" id="{ED8425A4-C231-4854-A211-0B846494C6B8}"/>
              </a:ext>
            </a:extLst>
          </p:cNvPr>
          <p:cNvSpPr txBox="1"/>
          <p:nvPr/>
        </p:nvSpPr>
        <p:spPr>
          <a:xfrm>
            <a:off x="-208187" y="296052"/>
            <a:ext cx="5072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HITsz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E471C24-B99E-4A4A-871B-24674BE85F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51" b="32493"/>
          <a:stretch/>
        </p:blipFill>
        <p:spPr>
          <a:xfrm>
            <a:off x="1009064" y="218799"/>
            <a:ext cx="1139200" cy="5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23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C594BC-B600-421A-B762-8DB545722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750" y="2207629"/>
            <a:ext cx="3181350" cy="2873816"/>
          </a:xfrm>
          <a:prstGeom prst="ellips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art One">
            <a:extLst>
              <a:ext uri="{FF2B5EF4-FFF2-40B4-BE49-F238E27FC236}">
                <a16:creationId xmlns:a16="http://schemas.microsoft.com/office/drawing/2014/main" id="{115F0987-CDEB-499E-8B21-835820B284DF}"/>
              </a:ext>
            </a:extLst>
          </p:cNvPr>
          <p:cNvSpPr txBox="1"/>
          <p:nvPr/>
        </p:nvSpPr>
        <p:spPr>
          <a:xfrm>
            <a:off x="5264576" y="2310529"/>
            <a:ext cx="2412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</a:t>
            </a:r>
          </a:p>
        </p:txBody>
      </p:sp>
      <p:cxnSp>
        <p:nvCxnSpPr>
          <p:cNvPr id="7" name="点缀线段">
            <a:extLst>
              <a:ext uri="{FF2B5EF4-FFF2-40B4-BE49-F238E27FC236}">
                <a16:creationId xmlns:a16="http://schemas.microsoft.com/office/drawing/2014/main" id="{490B7A85-6D8D-45EC-8D4C-5CB24725A6C3}"/>
              </a:ext>
            </a:extLst>
          </p:cNvPr>
          <p:cNvCxnSpPr>
            <a:cxnSpLocks/>
          </p:cNvCxnSpPr>
          <p:nvPr/>
        </p:nvCxnSpPr>
        <p:spPr>
          <a:xfrm>
            <a:off x="5366176" y="3141526"/>
            <a:ext cx="21014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基础扎实">
            <a:extLst>
              <a:ext uri="{FF2B5EF4-FFF2-40B4-BE49-F238E27FC236}">
                <a16:creationId xmlns:a16="http://schemas.microsoft.com/office/drawing/2014/main" id="{5C904F9C-6C30-4B07-A8E3-0C4621A439EB}"/>
              </a:ext>
            </a:extLst>
          </p:cNvPr>
          <p:cNvSpPr txBox="1"/>
          <p:nvPr/>
        </p:nvSpPr>
        <p:spPr>
          <a:xfrm>
            <a:off x="5035309" y="3361587"/>
            <a:ext cx="5283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zh-CN" altLang="en-US" sz="5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成果展示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9E71D0-B13B-476C-8FCA-6EE04B3A1094}"/>
              </a:ext>
            </a:extLst>
          </p:cNvPr>
          <p:cNvSpPr/>
          <p:nvPr/>
        </p:nvSpPr>
        <p:spPr>
          <a:xfrm>
            <a:off x="0" y="145773"/>
            <a:ext cx="12192000" cy="848139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5404F-B0B4-4D85-8748-EA4654C401D4}"/>
              </a:ext>
            </a:extLst>
          </p:cNvPr>
          <p:cNvSpPr/>
          <p:nvPr/>
        </p:nvSpPr>
        <p:spPr>
          <a:xfrm>
            <a:off x="0" y="0"/>
            <a:ext cx="12192000" cy="848139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73CCC5-595C-4F1B-A481-6EEB1805BCA8}"/>
              </a:ext>
            </a:extLst>
          </p:cNvPr>
          <p:cNvSpPr/>
          <p:nvPr/>
        </p:nvSpPr>
        <p:spPr>
          <a:xfrm flipV="1">
            <a:off x="0" y="6652592"/>
            <a:ext cx="12192000" cy="205408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</p:spTree>
    <p:extLst>
      <p:ext uri="{BB962C8B-B14F-4D97-AF65-F5344CB8AC3E}">
        <p14:creationId xmlns:p14="http://schemas.microsoft.com/office/powerpoint/2010/main" val="188936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3196FD8-5A4C-49C9-B7B8-325B8147F35D}"/>
              </a:ext>
            </a:extLst>
          </p:cNvPr>
          <p:cNvGrpSpPr/>
          <p:nvPr/>
        </p:nvGrpSpPr>
        <p:grpSpPr>
          <a:xfrm flipV="1">
            <a:off x="2916099" y="3406140"/>
            <a:ext cx="6359801" cy="45719"/>
            <a:chOff x="-1200" y="4692755"/>
            <a:chExt cx="12193200" cy="252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D8801AD-59FA-4B47-A2E4-D2941F5470BC}"/>
                </a:ext>
              </a:extLst>
            </p:cNvPr>
            <p:cNvSpPr/>
            <p:nvPr userDrawn="1"/>
          </p:nvSpPr>
          <p:spPr>
            <a:xfrm>
              <a:off x="-1200" y="4692755"/>
              <a:ext cx="3047580" cy="252000"/>
            </a:xfrm>
            <a:prstGeom prst="rect">
              <a:avLst/>
            </a:prstGeom>
            <a:solidFill>
              <a:srgbClr val="9EC4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8900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482B9C3-A017-4B38-A886-8F819F154075}"/>
                </a:ext>
              </a:extLst>
            </p:cNvPr>
            <p:cNvSpPr/>
            <p:nvPr userDrawn="1"/>
          </p:nvSpPr>
          <p:spPr>
            <a:xfrm>
              <a:off x="3046380" y="4692755"/>
              <a:ext cx="3047580" cy="2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8900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AA7DA91-AE9A-4F14-AD86-F51CDC6DA0D7}"/>
                </a:ext>
              </a:extLst>
            </p:cNvPr>
            <p:cNvSpPr/>
            <p:nvPr userDrawn="1"/>
          </p:nvSpPr>
          <p:spPr>
            <a:xfrm>
              <a:off x="6093960" y="4692755"/>
              <a:ext cx="3047580" cy="252000"/>
            </a:xfrm>
            <a:prstGeom prst="rect">
              <a:avLst/>
            </a:prstGeom>
            <a:solidFill>
              <a:srgbClr val="FF8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8900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291E9F-F7A3-4C53-B524-9868B697F831}"/>
                </a:ext>
              </a:extLst>
            </p:cNvPr>
            <p:cNvSpPr/>
            <p:nvPr userDrawn="1"/>
          </p:nvSpPr>
          <p:spPr>
            <a:xfrm>
              <a:off x="9144420" y="4692755"/>
              <a:ext cx="3047580" cy="252000"/>
            </a:xfrm>
            <a:prstGeom prst="rect">
              <a:avLst/>
            </a:prstGeom>
            <a:solidFill>
              <a:srgbClr val="008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8900"/>
                </a:solidFill>
              </a:endParaRPr>
            </a:p>
          </p:txBody>
        </p:sp>
      </p:grpSp>
      <p:sp>
        <p:nvSpPr>
          <p:cNvPr id="10" name="敬请各位批评指正">
            <a:extLst>
              <a:ext uri="{FF2B5EF4-FFF2-40B4-BE49-F238E27FC236}">
                <a16:creationId xmlns:a16="http://schemas.microsoft.com/office/drawing/2014/main" id="{22C4DF66-E969-4B72-BF67-F91E53590527}"/>
              </a:ext>
            </a:extLst>
          </p:cNvPr>
          <p:cNvSpPr txBox="1"/>
          <p:nvPr/>
        </p:nvSpPr>
        <p:spPr>
          <a:xfrm>
            <a:off x="3423137" y="1749746"/>
            <a:ext cx="5345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敬请各位批评指正</a:t>
            </a:r>
          </a:p>
        </p:txBody>
      </p:sp>
      <p:cxnSp>
        <p:nvCxnSpPr>
          <p:cNvPr id="11" name="点缀线段">
            <a:extLst>
              <a:ext uri="{FF2B5EF4-FFF2-40B4-BE49-F238E27FC236}">
                <a16:creationId xmlns:a16="http://schemas.microsoft.com/office/drawing/2014/main" id="{EBCFC0AC-5E64-430E-95EA-7DCC3826B3FA}"/>
              </a:ext>
            </a:extLst>
          </p:cNvPr>
          <p:cNvCxnSpPr>
            <a:cxnSpLocks/>
          </p:cNvCxnSpPr>
          <p:nvPr/>
        </p:nvCxnSpPr>
        <p:spPr>
          <a:xfrm>
            <a:off x="3471525" y="2636930"/>
            <a:ext cx="5276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ANK YOU FOR WATCHING">
            <a:extLst>
              <a:ext uri="{FF2B5EF4-FFF2-40B4-BE49-F238E27FC236}">
                <a16:creationId xmlns:a16="http://schemas.microsoft.com/office/drawing/2014/main" id="{8886C4CB-EC0A-4C36-BF41-E32A69EE2347}"/>
              </a:ext>
            </a:extLst>
          </p:cNvPr>
          <p:cNvSpPr txBox="1"/>
          <p:nvPr/>
        </p:nvSpPr>
        <p:spPr>
          <a:xfrm>
            <a:off x="3423137" y="2672014"/>
            <a:ext cx="534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THANK YOU FOR WATCHING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07685F2-EA70-4D5C-9736-893E869BC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34" b="-3028"/>
          <a:stretch/>
        </p:blipFill>
        <p:spPr>
          <a:xfrm>
            <a:off x="4673787" y="3816653"/>
            <a:ext cx="2872125" cy="69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333E4B0B-6877-4B26-85EB-B614B78D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" t="15684" b="15444"/>
          <a:stretch>
            <a:fillRect/>
          </a:stretch>
        </p:blipFill>
        <p:spPr>
          <a:xfrm>
            <a:off x="192087" y="190500"/>
            <a:ext cx="4022723" cy="4038600"/>
          </a:xfrm>
          <a:custGeom>
            <a:avLst/>
            <a:gdLst>
              <a:gd name="connsiteX0" fmla="*/ 2019300 w 4022723"/>
              <a:gd name="connsiteY0" fmla="*/ 0 h 4038600"/>
              <a:gd name="connsiteX1" fmla="*/ 4022723 w 4022723"/>
              <a:gd name="connsiteY1" fmla="*/ 2003423 h 4038600"/>
              <a:gd name="connsiteX2" fmla="*/ 4022723 w 4022723"/>
              <a:gd name="connsiteY2" fmla="*/ 2035177 h 4038600"/>
              <a:gd name="connsiteX3" fmla="*/ 2019300 w 4022723"/>
              <a:gd name="connsiteY3" fmla="*/ 4038600 h 4038600"/>
              <a:gd name="connsiteX4" fmla="*/ 0 w 4022723"/>
              <a:gd name="connsiteY4" fmla="*/ 20193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22723" h="4038600">
                <a:moveTo>
                  <a:pt x="2019300" y="0"/>
                </a:moveTo>
                <a:lnTo>
                  <a:pt x="4022723" y="2003423"/>
                </a:lnTo>
                <a:lnTo>
                  <a:pt x="4022723" y="2035177"/>
                </a:lnTo>
                <a:lnTo>
                  <a:pt x="2019300" y="4038600"/>
                </a:lnTo>
                <a:lnTo>
                  <a:pt x="0" y="2019300"/>
                </a:lnTo>
                <a:close/>
              </a:path>
            </a:pathLst>
          </a:custGeom>
        </p:spPr>
      </p:pic>
      <p:sp>
        <p:nvSpPr>
          <p:cNvPr id="4" name="菱形 3"/>
          <p:cNvSpPr/>
          <p:nvPr/>
        </p:nvSpPr>
        <p:spPr>
          <a:xfrm>
            <a:off x="-2035176" y="2400300"/>
            <a:ext cx="4038600" cy="4038600"/>
          </a:xfrm>
          <a:prstGeom prst="diamond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菱形 4"/>
          <p:cNvSpPr/>
          <p:nvPr/>
        </p:nvSpPr>
        <p:spPr>
          <a:xfrm>
            <a:off x="2419350" y="-2019300"/>
            <a:ext cx="4038600" cy="4038600"/>
          </a:xfrm>
          <a:prstGeom prst="diamond">
            <a:avLst/>
          </a:prstGeom>
          <a:solidFill>
            <a:schemeClr val="bg2">
              <a:lumMod val="7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菱形 5"/>
          <p:cNvSpPr/>
          <p:nvPr/>
        </p:nvSpPr>
        <p:spPr>
          <a:xfrm>
            <a:off x="-2019300" y="-2019300"/>
            <a:ext cx="4038600" cy="403860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6367909" y="219488"/>
            <a:ext cx="827881" cy="82788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7" name="菱形 16"/>
          <p:cNvSpPr/>
          <p:nvPr/>
        </p:nvSpPr>
        <p:spPr>
          <a:xfrm>
            <a:off x="5969999" y="1398679"/>
            <a:ext cx="827881" cy="827881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22" name="菱形 21"/>
          <p:cNvSpPr/>
          <p:nvPr/>
        </p:nvSpPr>
        <p:spPr>
          <a:xfrm>
            <a:off x="5574905" y="2577870"/>
            <a:ext cx="827881" cy="827881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2109787" y="4950087"/>
            <a:ext cx="326548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CONTENTS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工作踏实">
            <a:extLst>
              <a:ext uri="{FF2B5EF4-FFF2-40B4-BE49-F238E27FC236}">
                <a16:creationId xmlns:a16="http://schemas.microsoft.com/office/drawing/2014/main" id="{7B622C8F-22AD-44A9-91D2-9B37EABBCC6A}"/>
              </a:ext>
            </a:extLst>
          </p:cNvPr>
          <p:cNvSpPr txBox="1"/>
          <p:nvPr/>
        </p:nvSpPr>
        <p:spPr>
          <a:xfrm>
            <a:off x="7723460" y="341040"/>
            <a:ext cx="2871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整体设计</a:t>
            </a:r>
            <a:endParaRPr lang="en-US" altLang="zh-CN" sz="32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作风朴实">
            <a:extLst>
              <a:ext uri="{FF2B5EF4-FFF2-40B4-BE49-F238E27FC236}">
                <a16:creationId xmlns:a16="http://schemas.microsoft.com/office/drawing/2014/main" id="{BCA4F7EE-017E-49A6-87C0-C178CB042A45}"/>
              </a:ext>
            </a:extLst>
          </p:cNvPr>
          <p:cNvSpPr txBox="1"/>
          <p:nvPr/>
        </p:nvSpPr>
        <p:spPr>
          <a:xfrm>
            <a:off x="7195790" y="1525132"/>
            <a:ext cx="3528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实现过程及方法</a:t>
            </a:r>
          </a:p>
        </p:txBody>
      </p:sp>
      <p:sp>
        <p:nvSpPr>
          <p:cNvPr id="35" name="开拓创新">
            <a:extLst>
              <a:ext uri="{FF2B5EF4-FFF2-40B4-BE49-F238E27FC236}">
                <a16:creationId xmlns:a16="http://schemas.microsoft.com/office/drawing/2014/main" id="{062E44BB-8357-447A-88D8-837B53B4C423}"/>
              </a:ext>
            </a:extLst>
          </p:cNvPr>
          <p:cNvSpPr txBox="1"/>
          <p:nvPr/>
        </p:nvSpPr>
        <p:spPr>
          <a:xfrm>
            <a:off x="6804770" y="2696148"/>
            <a:ext cx="2218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3487568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C594BC-B600-421A-B762-8DB545722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2" r="16742"/>
          <a:stretch/>
        </p:blipFill>
        <p:spPr>
          <a:xfrm>
            <a:off x="1047750" y="1838325"/>
            <a:ext cx="3181350" cy="3181350"/>
          </a:xfrm>
          <a:prstGeom prst="ellips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art One">
            <a:extLst>
              <a:ext uri="{FF2B5EF4-FFF2-40B4-BE49-F238E27FC236}">
                <a16:creationId xmlns:a16="http://schemas.microsoft.com/office/drawing/2014/main" id="{115F0987-CDEB-499E-8B21-835820B284DF}"/>
              </a:ext>
            </a:extLst>
          </p:cNvPr>
          <p:cNvSpPr txBox="1"/>
          <p:nvPr/>
        </p:nvSpPr>
        <p:spPr>
          <a:xfrm>
            <a:off x="5264576" y="2310529"/>
            <a:ext cx="2412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</a:t>
            </a:r>
          </a:p>
        </p:txBody>
      </p:sp>
      <p:cxnSp>
        <p:nvCxnSpPr>
          <p:cNvPr id="7" name="点缀线段">
            <a:extLst>
              <a:ext uri="{FF2B5EF4-FFF2-40B4-BE49-F238E27FC236}">
                <a16:creationId xmlns:a16="http://schemas.microsoft.com/office/drawing/2014/main" id="{490B7A85-6D8D-45EC-8D4C-5CB24725A6C3}"/>
              </a:ext>
            </a:extLst>
          </p:cNvPr>
          <p:cNvCxnSpPr>
            <a:cxnSpLocks/>
          </p:cNvCxnSpPr>
          <p:nvPr/>
        </p:nvCxnSpPr>
        <p:spPr>
          <a:xfrm>
            <a:off x="5366176" y="3141526"/>
            <a:ext cx="21014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基础扎实">
            <a:extLst>
              <a:ext uri="{FF2B5EF4-FFF2-40B4-BE49-F238E27FC236}">
                <a16:creationId xmlns:a16="http://schemas.microsoft.com/office/drawing/2014/main" id="{5C904F9C-6C30-4B07-A8E3-0C4621A439EB}"/>
              </a:ext>
            </a:extLst>
          </p:cNvPr>
          <p:cNvSpPr txBox="1"/>
          <p:nvPr/>
        </p:nvSpPr>
        <p:spPr>
          <a:xfrm>
            <a:off x="5264576" y="3331753"/>
            <a:ext cx="3454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整体设计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9E71D0-B13B-476C-8FCA-6EE04B3A1094}"/>
              </a:ext>
            </a:extLst>
          </p:cNvPr>
          <p:cNvSpPr/>
          <p:nvPr/>
        </p:nvSpPr>
        <p:spPr>
          <a:xfrm>
            <a:off x="0" y="145773"/>
            <a:ext cx="12192000" cy="848139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5404F-B0B4-4D85-8748-EA4654C401D4}"/>
              </a:ext>
            </a:extLst>
          </p:cNvPr>
          <p:cNvSpPr/>
          <p:nvPr/>
        </p:nvSpPr>
        <p:spPr>
          <a:xfrm>
            <a:off x="0" y="0"/>
            <a:ext cx="12192000" cy="848139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73CCC5-595C-4F1B-A481-6EEB1805BCA8}"/>
              </a:ext>
            </a:extLst>
          </p:cNvPr>
          <p:cNvSpPr/>
          <p:nvPr/>
        </p:nvSpPr>
        <p:spPr>
          <a:xfrm flipV="1">
            <a:off x="0" y="6652592"/>
            <a:ext cx="12192000" cy="205408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</p:spTree>
    <p:extLst>
      <p:ext uri="{BB962C8B-B14F-4D97-AF65-F5344CB8AC3E}">
        <p14:creationId xmlns:p14="http://schemas.microsoft.com/office/powerpoint/2010/main" val="2840075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09E71D0-B13B-476C-8FCA-6EE04B3A1094}"/>
              </a:ext>
            </a:extLst>
          </p:cNvPr>
          <p:cNvSpPr/>
          <p:nvPr/>
        </p:nvSpPr>
        <p:spPr>
          <a:xfrm>
            <a:off x="0" y="145774"/>
            <a:ext cx="12192000" cy="36367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5404F-B0B4-4D85-8748-EA4654C401D4}"/>
              </a:ext>
            </a:extLst>
          </p:cNvPr>
          <p:cNvSpPr/>
          <p:nvPr/>
        </p:nvSpPr>
        <p:spPr>
          <a:xfrm>
            <a:off x="0" y="1"/>
            <a:ext cx="12192000" cy="36367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73CCC5-595C-4F1B-A481-6EEB1805BCA8}"/>
              </a:ext>
            </a:extLst>
          </p:cNvPr>
          <p:cNvSpPr/>
          <p:nvPr/>
        </p:nvSpPr>
        <p:spPr>
          <a:xfrm flipV="1">
            <a:off x="0" y="6652592"/>
            <a:ext cx="12192000" cy="205408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EC934F-400F-47B8-A27C-C8CC281E0FE0}"/>
              </a:ext>
            </a:extLst>
          </p:cNvPr>
          <p:cNvSpPr/>
          <p:nvPr/>
        </p:nvSpPr>
        <p:spPr>
          <a:xfrm>
            <a:off x="323849" y="361310"/>
            <a:ext cx="11544301" cy="905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06680" algn="l"/>
                <a:tab pos="1135380" algn="l"/>
                <a:tab pos="1802130" algn="l"/>
                <a:tab pos="3135630" algn="l"/>
                <a:tab pos="5135880" algn="l"/>
              </a:tabLst>
            </a:pPr>
            <a:r>
              <a:rPr lang="en-US" altLang="zh-CN" sz="4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Tracking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DFF2FA-E8C1-4B83-84F2-5698DA1B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34" y="1506145"/>
            <a:ext cx="8070817" cy="42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C594BC-B600-421A-B762-8DB545722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838325"/>
            <a:ext cx="3181350" cy="3181350"/>
          </a:xfrm>
          <a:prstGeom prst="ellipse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Part One">
            <a:extLst>
              <a:ext uri="{FF2B5EF4-FFF2-40B4-BE49-F238E27FC236}">
                <a16:creationId xmlns:a16="http://schemas.microsoft.com/office/drawing/2014/main" id="{115F0987-CDEB-499E-8B21-835820B284DF}"/>
              </a:ext>
            </a:extLst>
          </p:cNvPr>
          <p:cNvSpPr txBox="1"/>
          <p:nvPr/>
        </p:nvSpPr>
        <p:spPr>
          <a:xfrm>
            <a:off x="5264576" y="2310529"/>
            <a:ext cx="2412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en-US" altLang="zh-CN" sz="4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</a:t>
            </a:r>
          </a:p>
        </p:txBody>
      </p:sp>
      <p:cxnSp>
        <p:nvCxnSpPr>
          <p:cNvPr id="7" name="点缀线段">
            <a:extLst>
              <a:ext uri="{FF2B5EF4-FFF2-40B4-BE49-F238E27FC236}">
                <a16:creationId xmlns:a16="http://schemas.microsoft.com/office/drawing/2014/main" id="{490B7A85-6D8D-45EC-8D4C-5CB24725A6C3}"/>
              </a:ext>
            </a:extLst>
          </p:cNvPr>
          <p:cNvCxnSpPr>
            <a:cxnSpLocks/>
          </p:cNvCxnSpPr>
          <p:nvPr/>
        </p:nvCxnSpPr>
        <p:spPr>
          <a:xfrm>
            <a:off x="5366176" y="3141526"/>
            <a:ext cx="2101424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基础扎实">
            <a:extLst>
              <a:ext uri="{FF2B5EF4-FFF2-40B4-BE49-F238E27FC236}">
                <a16:creationId xmlns:a16="http://schemas.microsoft.com/office/drawing/2014/main" id="{5C904F9C-6C30-4B07-A8E3-0C4621A439EB}"/>
              </a:ext>
            </a:extLst>
          </p:cNvPr>
          <p:cNvSpPr txBox="1"/>
          <p:nvPr/>
        </p:nvSpPr>
        <p:spPr>
          <a:xfrm>
            <a:off x="5012871" y="3334285"/>
            <a:ext cx="5502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457200"/>
            <a:r>
              <a:rPr lang="zh-CN" altLang="en-US" sz="5400" b="1" spc="3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实现过程及方法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9E71D0-B13B-476C-8FCA-6EE04B3A1094}"/>
              </a:ext>
            </a:extLst>
          </p:cNvPr>
          <p:cNvSpPr/>
          <p:nvPr/>
        </p:nvSpPr>
        <p:spPr>
          <a:xfrm>
            <a:off x="0" y="145773"/>
            <a:ext cx="12192000" cy="848139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5404F-B0B4-4D85-8748-EA4654C401D4}"/>
              </a:ext>
            </a:extLst>
          </p:cNvPr>
          <p:cNvSpPr/>
          <p:nvPr/>
        </p:nvSpPr>
        <p:spPr>
          <a:xfrm>
            <a:off x="0" y="0"/>
            <a:ext cx="12192000" cy="848139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73CCC5-595C-4F1B-A481-6EEB1805BCA8}"/>
              </a:ext>
            </a:extLst>
          </p:cNvPr>
          <p:cNvSpPr/>
          <p:nvPr/>
        </p:nvSpPr>
        <p:spPr>
          <a:xfrm flipV="1">
            <a:off x="0" y="6652592"/>
            <a:ext cx="12192000" cy="205408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</p:spTree>
    <p:extLst>
      <p:ext uri="{BB962C8B-B14F-4D97-AF65-F5344CB8AC3E}">
        <p14:creationId xmlns:p14="http://schemas.microsoft.com/office/powerpoint/2010/main" val="121886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09E71D0-B13B-476C-8FCA-6EE04B3A1094}"/>
              </a:ext>
            </a:extLst>
          </p:cNvPr>
          <p:cNvSpPr/>
          <p:nvPr/>
        </p:nvSpPr>
        <p:spPr>
          <a:xfrm>
            <a:off x="0" y="145774"/>
            <a:ext cx="12192000" cy="36367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5404F-B0B4-4D85-8748-EA4654C401D4}"/>
              </a:ext>
            </a:extLst>
          </p:cNvPr>
          <p:cNvSpPr/>
          <p:nvPr/>
        </p:nvSpPr>
        <p:spPr>
          <a:xfrm>
            <a:off x="0" y="1"/>
            <a:ext cx="12192000" cy="36367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73CCC5-595C-4F1B-A481-6EEB1805BCA8}"/>
              </a:ext>
            </a:extLst>
          </p:cNvPr>
          <p:cNvSpPr/>
          <p:nvPr/>
        </p:nvSpPr>
        <p:spPr>
          <a:xfrm flipV="1">
            <a:off x="0" y="6652592"/>
            <a:ext cx="12192000" cy="205408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C78F72-FCCF-4C75-A2F1-989080686FAF}"/>
              </a:ext>
            </a:extLst>
          </p:cNvPr>
          <p:cNvSpPr/>
          <p:nvPr/>
        </p:nvSpPr>
        <p:spPr>
          <a:xfrm>
            <a:off x="323850" y="572494"/>
            <a:ext cx="5552164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06680" algn="l"/>
                <a:tab pos="1135380" algn="l"/>
                <a:tab pos="1802130" algn="l"/>
                <a:tab pos="3135630" algn="l"/>
                <a:tab pos="5135880" algn="l"/>
              </a:tabLst>
            </a:pP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图像预处理</a:t>
            </a:r>
            <a:endParaRPr lang="en-US" altLang="zh-CN" sz="2800" b="1" kern="100" dirty="0"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071CEC-283C-4C24-AE30-477251CFAC47}"/>
              </a:ext>
            </a:extLst>
          </p:cNvPr>
          <p:cNvSpPr txBox="1"/>
          <p:nvPr/>
        </p:nvSpPr>
        <p:spPr>
          <a:xfrm>
            <a:off x="604298" y="1526650"/>
            <a:ext cx="93586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将输入图片转化为灰度图</a:t>
            </a:r>
            <a:endParaRPr lang="en-US" altLang="zh-CN" b="1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cvtColor</a:t>
            </a:r>
            <a:r>
              <a:rPr lang="en-US" altLang="zh-CN" dirty="0"/>
              <a:t>(input,gray,COLOR_BGR2GRAY)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2.</a:t>
            </a:r>
            <a:r>
              <a:rPr lang="zh-CN" altLang="en-US" b="1" dirty="0"/>
              <a:t>高斯模糊</a:t>
            </a:r>
            <a:endParaRPr lang="en-US" altLang="zh-CN" b="1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GaussianBlur</a:t>
            </a:r>
            <a:r>
              <a:rPr lang="en-US" altLang="zh-CN" dirty="0"/>
              <a:t>(gray, gray, Size(5, 5), 4, 4);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3.</a:t>
            </a:r>
            <a:r>
              <a:rPr lang="zh-CN" altLang="en-US" b="1" dirty="0"/>
              <a:t>阈值处理，二值化图像</a:t>
            </a:r>
            <a:endParaRPr lang="en-US" altLang="zh-CN" b="1" dirty="0"/>
          </a:p>
          <a:p>
            <a:r>
              <a:rPr lang="en-US" altLang="zh-CN" dirty="0"/>
              <a:t>	threshold(gray,binary,30,255,CV_THRESH_BINARY_INV);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4.</a:t>
            </a:r>
            <a:r>
              <a:rPr lang="zh-CN" altLang="en-US" b="1" dirty="0"/>
              <a:t>腐蚀，消除不必要细节</a:t>
            </a:r>
            <a:endParaRPr lang="en-US" altLang="zh-CN" b="1" dirty="0"/>
          </a:p>
          <a:p>
            <a:r>
              <a:rPr lang="en-US" altLang="zh-CN" dirty="0"/>
              <a:t>	erode(</a:t>
            </a:r>
            <a:r>
              <a:rPr lang="en-US" altLang="zh-CN" dirty="0" err="1"/>
              <a:t>binary,binary,element</a:t>
            </a:r>
            <a:r>
              <a:rPr lang="en-US" altLang="zh-CN" dirty="0"/>
              <a:t>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062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09E71D0-B13B-476C-8FCA-6EE04B3A1094}"/>
              </a:ext>
            </a:extLst>
          </p:cNvPr>
          <p:cNvSpPr/>
          <p:nvPr/>
        </p:nvSpPr>
        <p:spPr>
          <a:xfrm>
            <a:off x="0" y="145774"/>
            <a:ext cx="12192000" cy="36367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5404F-B0B4-4D85-8748-EA4654C401D4}"/>
              </a:ext>
            </a:extLst>
          </p:cNvPr>
          <p:cNvSpPr/>
          <p:nvPr/>
        </p:nvSpPr>
        <p:spPr>
          <a:xfrm>
            <a:off x="0" y="1"/>
            <a:ext cx="12192000" cy="36367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73CCC5-595C-4F1B-A481-6EEB1805BCA8}"/>
              </a:ext>
            </a:extLst>
          </p:cNvPr>
          <p:cNvSpPr/>
          <p:nvPr/>
        </p:nvSpPr>
        <p:spPr>
          <a:xfrm flipV="1">
            <a:off x="0" y="6652592"/>
            <a:ext cx="12192000" cy="205408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E833BA-2380-4E7D-973F-81B0A2782D9B}"/>
              </a:ext>
            </a:extLst>
          </p:cNvPr>
          <p:cNvSpPr/>
          <p:nvPr/>
        </p:nvSpPr>
        <p:spPr>
          <a:xfrm>
            <a:off x="323850" y="572494"/>
            <a:ext cx="5552164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06680" algn="l"/>
                <a:tab pos="1135380" algn="l"/>
                <a:tab pos="1802130" algn="l"/>
                <a:tab pos="3135630" algn="l"/>
                <a:tab pos="5135880" algn="l"/>
              </a:tabLst>
            </a:pP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腿部轮廓获取</a:t>
            </a:r>
            <a:endParaRPr lang="en-US" altLang="zh-CN" sz="2800" b="1" kern="100" dirty="0"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67B6D2-ACDE-4733-A42C-1839EA189AE6}"/>
              </a:ext>
            </a:extLst>
          </p:cNvPr>
          <p:cNvSpPr txBox="1"/>
          <p:nvPr/>
        </p:nvSpPr>
        <p:spPr>
          <a:xfrm>
            <a:off x="453224" y="1229340"/>
            <a:ext cx="93586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实现函数伪代码如下：</a:t>
            </a:r>
            <a:endParaRPr lang="en-US" altLang="zh-CN" b="1" dirty="0"/>
          </a:p>
          <a:p>
            <a:r>
              <a:rPr lang="en-US" altLang="zh-CN" b="1" dirty="0"/>
              <a:t>void </a:t>
            </a:r>
            <a:r>
              <a:rPr lang="en-US" altLang="zh-CN" b="1" dirty="0" err="1"/>
              <a:t>test_erea</a:t>
            </a:r>
            <a:r>
              <a:rPr lang="en-US" altLang="zh-CN" b="1" dirty="0"/>
              <a:t>(Mat binary)</a:t>
            </a:r>
          </a:p>
          <a:p>
            <a:r>
              <a:rPr lang="en-US" altLang="zh-CN" b="1" dirty="0"/>
              <a:t>{</a:t>
            </a:r>
          </a:p>
          <a:p>
            <a:r>
              <a:rPr lang="en-US" altLang="zh-CN" dirty="0"/>
              <a:t>int </a:t>
            </a:r>
            <a:r>
              <a:rPr lang="en-US" altLang="zh-CN" dirty="0" err="1"/>
              <a:t>nccomps</a:t>
            </a:r>
            <a:r>
              <a:rPr lang="en-US" altLang="zh-CN" dirty="0"/>
              <a:t> = cv::</a:t>
            </a:r>
            <a:r>
              <a:rPr lang="en-US" altLang="zh-CN" dirty="0" err="1"/>
              <a:t>connectedComponentsWithStats</a:t>
            </a:r>
            <a:r>
              <a:rPr lang="en-US" altLang="zh-CN" dirty="0"/>
              <a:t> (</a:t>
            </a:r>
          </a:p>
          <a:p>
            <a:r>
              <a:rPr lang="en-US" altLang="zh-CN" dirty="0"/>
              <a:t>            binary, //</a:t>
            </a:r>
            <a:r>
              <a:rPr lang="zh-CN" altLang="en-US" dirty="0"/>
              <a:t>二值图像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labels,     //</a:t>
            </a:r>
            <a:r>
              <a:rPr lang="zh-CN" altLang="en-US" dirty="0"/>
              <a:t>和原图一样大的标记图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stats, //nccomps×5</a:t>
            </a:r>
            <a:r>
              <a:rPr lang="zh-CN" altLang="en-US" dirty="0"/>
              <a:t>的矩阵 表示每个连通区域的外接矩形和面积（</a:t>
            </a:r>
            <a:r>
              <a:rPr lang="en-US" altLang="zh-CN" dirty="0"/>
              <a:t>pixel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centroids //nccomps×2</a:t>
            </a:r>
            <a:r>
              <a:rPr lang="zh-CN" altLang="en-US" dirty="0"/>
              <a:t>的矩阵 表示每个连通区域的质心</a:t>
            </a:r>
          </a:p>
          <a:p>
            <a:r>
              <a:rPr lang="zh-CN" altLang="en-US" dirty="0"/>
              <a:t>            </a:t>
            </a:r>
            <a:r>
              <a:rPr lang="en-US" altLang="zh-CN" dirty="0"/>
              <a:t>);</a:t>
            </a:r>
          </a:p>
          <a:p>
            <a:r>
              <a:rPr lang="en-US" altLang="zh-CN" b="1" dirty="0"/>
              <a:t>	</a:t>
            </a:r>
            <a:r>
              <a:rPr lang="zh-CN" altLang="en-US" b="1" dirty="0"/>
              <a:t>用该函数获得二值图中的所有连通区域，并获得对应的质心信息；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zh-CN" altLang="en-US" b="1" dirty="0"/>
              <a:t>连通区域中的最大连通区域标记为</a:t>
            </a:r>
            <a:r>
              <a:rPr lang="en-US" altLang="zh-CN" b="1" dirty="0"/>
              <a:t>interesting area</a:t>
            </a:r>
            <a:r>
              <a:rPr lang="zh-CN" altLang="en-US" b="1" dirty="0"/>
              <a:t>（并保存对应面积）；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zh-CN" altLang="en-US" b="1" dirty="0"/>
              <a:t>画出对应区域，并在图上标记质心位置（并保存质心位置）；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}</a:t>
            </a:r>
          </a:p>
          <a:p>
            <a:r>
              <a:rPr lang="en-US" altLang="zh-C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03649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7B7C885-96CD-4499-81D6-FB5CE7C74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480" y="3711433"/>
            <a:ext cx="2897419" cy="3060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823DA4-B083-492F-AD6A-204F62C78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55" y="3785218"/>
            <a:ext cx="2897419" cy="30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7AE640-63CD-48CF-A8ED-9C4572C2A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51" y="76164"/>
            <a:ext cx="2886793" cy="30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91FE88B-ECB2-4E40-B7BA-9967C011D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2" y="3785218"/>
            <a:ext cx="2869112" cy="30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BEAC5F-0FDB-48E1-84FB-8281EDB31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154" y="152288"/>
            <a:ext cx="2908745" cy="306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A666C4C-559D-4152-B41F-16A1AF4A0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2" y="300948"/>
            <a:ext cx="3038917" cy="2278049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47BD1985-0B1B-43C6-8518-425407A9A195}"/>
              </a:ext>
            </a:extLst>
          </p:cNvPr>
          <p:cNvSpPr/>
          <p:nvPr/>
        </p:nvSpPr>
        <p:spPr>
          <a:xfrm>
            <a:off x="3309290" y="14399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8F0E0289-E0CF-42C6-8265-8736BDE1E874}"/>
              </a:ext>
            </a:extLst>
          </p:cNvPr>
          <p:cNvSpPr/>
          <p:nvPr/>
        </p:nvSpPr>
        <p:spPr>
          <a:xfrm>
            <a:off x="7491861" y="160616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8933C926-DEA1-45CC-A299-04215B3DA58E}"/>
              </a:ext>
            </a:extLst>
          </p:cNvPr>
          <p:cNvSpPr/>
          <p:nvPr/>
        </p:nvSpPr>
        <p:spPr>
          <a:xfrm>
            <a:off x="9812874" y="280681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F91AC28E-20D0-46AE-BF5D-CDC83C20822E}"/>
              </a:ext>
            </a:extLst>
          </p:cNvPr>
          <p:cNvSpPr/>
          <p:nvPr/>
        </p:nvSpPr>
        <p:spPr>
          <a:xfrm rot="10800000">
            <a:off x="7491861" y="491827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718A4B58-482D-4505-AFBD-464A3A0D8667}"/>
              </a:ext>
            </a:extLst>
          </p:cNvPr>
          <p:cNvSpPr/>
          <p:nvPr/>
        </p:nvSpPr>
        <p:spPr>
          <a:xfrm rot="10800000">
            <a:off x="3320754" y="499911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25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09E71D0-B13B-476C-8FCA-6EE04B3A1094}"/>
              </a:ext>
            </a:extLst>
          </p:cNvPr>
          <p:cNvSpPr/>
          <p:nvPr/>
        </p:nvSpPr>
        <p:spPr>
          <a:xfrm>
            <a:off x="0" y="145774"/>
            <a:ext cx="12192000" cy="363677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35404F-B0B4-4D85-8748-EA4654C401D4}"/>
              </a:ext>
            </a:extLst>
          </p:cNvPr>
          <p:cNvSpPr/>
          <p:nvPr/>
        </p:nvSpPr>
        <p:spPr>
          <a:xfrm>
            <a:off x="0" y="1"/>
            <a:ext cx="12192000" cy="36367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73CCC5-595C-4F1B-A481-6EEB1805BCA8}"/>
              </a:ext>
            </a:extLst>
          </p:cNvPr>
          <p:cNvSpPr/>
          <p:nvPr/>
        </p:nvSpPr>
        <p:spPr>
          <a:xfrm flipV="1">
            <a:off x="0" y="6652592"/>
            <a:ext cx="12192000" cy="205408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286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26022C-1CC6-4E76-BBAB-7FBDC78C18A2}"/>
              </a:ext>
            </a:extLst>
          </p:cNvPr>
          <p:cNvSpPr/>
          <p:nvPr/>
        </p:nvSpPr>
        <p:spPr>
          <a:xfrm>
            <a:off x="323850" y="572494"/>
            <a:ext cx="5552164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106680" algn="l"/>
                <a:tab pos="1135380" algn="l"/>
                <a:tab pos="1802130" algn="l"/>
                <a:tab pos="3135630" algn="l"/>
                <a:tab pos="5135880" algn="l"/>
              </a:tabLst>
            </a:pP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lang="en-US" altLang="zh-CN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en-US" sz="28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根据轮廓信息进行运动控制</a:t>
            </a:r>
            <a:endParaRPr lang="en-US" altLang="zh-CN" sz="2800" b="1" kern="100" dirty="0"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4E9E22C-18F6-487B-9923-8B4C3C387E22}"/>
              </a:ext>
            </a:extLst>
          </p:cNvPr>
          <p:cNvSpPr txBox="1"/>
          <p:nvPr/>
        </p:nvSpPr>
        <p:spPr>
          <a:xfrm>
            <a:off x="238540" y="1764562"/>
            <a:ext cx="397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由步骤二，我们已知</a:t>
            </a:r>
            <a:r>
              <a:rPr lang="en-US" altLang="zh-CN" dirty="0"/>
              <a:t>	</a:t>
            </a: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80BD266D-0AE7-456A-B49F-A85B87F2A9D0}"/>
              </a:ext>
            </a:extLst>
          </p:cNvPr>
          <p:cNvSpPr/>
          <p:nvPr/>
        </p:nvSpPr>
        <p:spPr>
          <a:xfrm>
            <a:off x="2496709" y="1422624"/>
            <a:ext cx="151075" cy="10532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A5AC9E-8AD0-4600-A116-A3BCFD5CEE63}"/>
              </a:ext>
            </a:extLst>
          </p:cNvPr>
          <p:cNvSpPr txBox="1"/>
          <p:nvPr/>
        </p:nvSpPr>
        <p:spPr>
          <a:xfrm>
            <a:off x="2647784" y="1317156"/>
            <a:ext cx="93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腿部轮廓的图片</a:t>
            </a:r>
            <a:r>
              <a:rPr lang="en-US" altLang="zh-CN" dirty="0"/>
              <a:t>	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9B77AA-5EDA-4F56-8A61-C04BBC03B5F5}"/>
              </a:ext>
            </a:extLst>
          </p:cNvPr>
          <p:cNvSpPr txBox="1"/>
          <p:nvPr/>
        </p:nvSpPr>
        <p:spPr>
          <a:xfrm>
            <a:off x="2647784" y="1774304"/>
            <a:ext cx="93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轮廓面积（用于速度控制）</a:t>
            </a:r>
            <a:r>
              <a:rPr lang="en-US" altLang="zh-CN" dirty="0"/>
              <a:t>	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81D58E-581A-433E-A764-C06ECAE0FBED}"/>
              </a:ext>
            </a:extLst>
          </p:cNvPr>
          <p:cNvSpPr txBox="1"/>
          <p:nvPr/>
        </p:nvSpPr>
        <p:spPr>
          <a:xfrm>
            <a:off x="2647783" y="2231452"/>
            <a:ext cx="93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轮廓质心的坐标（用于转向的控制）</a:t>
            </a:r>
            <a:r>
              <a:rPr lang="en-US" altLang="zh-CN" dirty="0"/>
              <a:t>	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2519B2-B9AE-43D2-A10E-564434E1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901485"/>
            <a:ext cx="10386557" cy="303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13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321</Words>
  <Application>Microsoft Office PowerPoint</Application>
  <PresentationFormat>宽屏</PresentationFormat>
  <Paragraphs>60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张维正</dc:creator>
  <cp:lastModifiedBy>维正 张</cp:lastModifiedBy>
  <cp:revision>48</cp:revision>
  <dcterms:created xsi:type="dcterms:W3CDTF">2019-07-04T01:55:19Z</dcterms:created>
  <dcterms:modified xsi:type="dcterms:W3CDTF">2020-12-15T14:54:57Z</dcterms:modified>
</cp:coreProperties>
</file>